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258" r:id="rId3"/>
    <p:sldId id="266" r:id="rId4"/>
    <p:sldId id="259" r:id="rId5"/>
    <p:sldId id="267" r:id="rId6"/>
    <p:sldId id="268" r:id="rId7"/>
    <p:sldId id="269" r:id="rId8"/>
    <p:sldId id="270" r:id="rId9"/>
    <p:sldId id="271" r:id="rId10"/>
    <p:sldId id="272" r:id="rId11"/>
    <p:sldId id="275" r:id="rId12"/>
    <p:sldId id="274" r:id="rId13"/>
    <p:sldId id="273" r:id="rId14"/>
    <p:sldId id="276" r:id="rId15"/>
    <p:sldId id="277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4" r:id="rId29"/>
    <p:sldId id="291" r:id="rId30"/>
    <p:sldId id="293" r:id="rId31"/>
    <p:sldId id="262" r:id="rId32"/>
    <p:sldId id="292" r:id="rId33"/>
    <p:sldId id="295" r:id="rId34"/>
    <p:sldId id="296" r:id="rId35"/>
    <p:sldId id="257" r:id="rId36"/>
    <p:sldId id="297" r:id="rId37"/>
    <p:sldId id="298" r:id="rId38"/>
    <p:sldId id="260" r:id="rId39"/>
    <p:sldId id="263" r:id="rId40"/>
    <p:sldId id="300" r:id="rId41"/>
    <p:sldId id="299" r:id="rId42"/>
    <p:sldId id="301" r:id="rId43"/>
    <p:sldId id="302" r:id="rId44"/>
    <p:sldId id="264" r:id="rId45"/>
    <p:sldId id="303" r:id="rId46"/>
    <p:sldId id="304" r:id="rId47"/>
    <p:sldId id="305" r:id="rId48"/>
    <p:sldId id="309" r:id="rId49"/>
    <p:sldId id="306" r:id="rId50"/>
    <p:sldId id="310" r:id="rId51"/>
    <p:sldId id="311" r:id="rId52"/>
    <p:sldId id="308" r:id="rId53"/>
    <p:sldId id="30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801" autoAdjust="0"/>
  </p:normalViewPr>
  <p:slideViewPr>
    <p:cSldViewPr snapToGrid="0" snapToObjects="1">
      <p:cViewPr varScale="1">
        <p:scale>
          <a:sx n="100" d="100"/>
          <a:sy n="100" d="100"/>
        </p:scale>
        <p:origin x="-2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E2412-C190-E34C-9767-F01C3D64273A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26C30-D5F4-8644-96A6-24E62EFA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1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37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</a:t>
            </a:r>
            <a:r>
              <a:rPr lang="en-US" baseline="0" dirty="0" smtClean="0"/>
              <a:t> error plot, just contours.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77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Hyperplane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62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80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</a:t>
            </a:r>
            <a:r>
              <a:rPr lang="en-US" baseline="0" dirty="0" smtClean="0"/>
              <a:t> have a farm and we grow pomegranates and oranges.</a:t>
            </a:r>
          </a:p>
          <a:p>
            <a:pPr marL="0" indent="0">
              <a:buNone/>
            </a:pPr>
            <a:r>
              <a:rPr lang="en-US" baseline="0" dirty="0" smtClean="0"/>
              <a:t>(Not likely; opposite seasons.)</a:t>
            </a:r>
          </a:p>
          <a:p>
            <a:pPr marL="0" indent="0">
              <a:buNone/>
            </a:pPr>
            <a:r>
              <a:rPr lang="en-US" baseline="0" dirty="0" smtClean="0"/>
              <a:t>We harvest them and throw them into one bin.</a:t>
            </a:r>
          </a:p>
          <a:p>
            <a:pPr marL="0" indent="0">
              <a:buNone/>
            </a:pPr>
            <a:r>
              <a:rPr lang="en-US" baseline="0" dirty="0" smtClean="0"/>
              <a:t>We have a scale and a brightness sensor.</a:t>
            </a:r>
          </a:p>
          <a:p>
            <a:pPr marL="0" indent="0">
              <a:buNone/>
            </a:pPr>
            <a:r>
              <a:rPr lang="en-US" baseline="0" dirty="0" smtClean="0"/>
              <a:t>How can we separate them automatically?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91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First,</a:t>
            </a:r>
            <a:r>
              <a:rPr lang="en-US" baseline="0" dirty="0" smtClean="0"/>
              <a:t> we train it by measuring sample fruits.</a:t>
            </a:r>
          </a:p>
          <a:p>
            <a:pPr marL="0" indent="0">
              <a:buNone/>
            </a:pPr>
            <a:r>
              <a:rPr lang="en-US" baseline="0" dirty="0" smtClean="0"/>
              <a:t>Find a line, similar to the regression… but different.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</a:t>
            </a:r>
            <a:r>
              <a:rPr lang="en-US" baseline="0" dirty="0" smtClean="0"/>
              <a:t> would classify the new fruit as…? (Pomegranate)</a:t>
            </a:r>
          </a:p>
          <a:p>
            <a:pPr marL="0" indent="0">
              <a:buNone/>
            </a:pPr>
            <a:r>
              <a:rPr lang="en-US" baseline="0" dirty="0" smtClean="0"/>
              <a:t>How confident are we…? (Very… why?)</a:t>
            </a:r>
          </a:p>
          <a:p>
            <a:pPr marL="0" indent="0">
              <a:buNone/>
            </a:pPr>
            <a:r>
              <a:rPr lang="en-US" baseline="0" dirty="0" smtClean="0"/>
              <a:t>Some errors… how can we improve? (Add more features… color?)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91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43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Find the line that has the most separation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Still need one from</a:t>
            </a:r>
            <a:r>
              <a:rPr lang="en-US" baseline="0" dirty="0" smtClean="0"/>
              <a:t> each group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Practical!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62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Want to classify pomegranates and oranges</a:t>
            </a:r>
          </a:p>
          <a:p>
            <a:r>
              <a:rPr lang="en-US" baseline="0" dirty="0" smtClean="0"/>
              <a:t>Training on all kinds of fruits… maybe even a basketball and a rock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Apple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Cantaloupe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Grapefruits</a:t>
            </a:r>
          </a:p>
          <a:p>
            <a:pPr marL="0" indent="0">
              <a:buNone/>
            </a:pPr>
            <a:r>
              <a:rPr lang="en-US" baseline="0" dirty="0" smtClean="0"/>
              <a:t>Useful at all? NO! Not for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62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Automatically clusters</a:t>
            </a:r>
            <a:r>
              <a:rPr lang="en-US" baseline="0" dirty="0" smtClean="0"/>
              <a:t> news articles by topic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29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that three times fast!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89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Might be better called a machine learning overview</a:t>
            </a:r>
          </a:p>
          <a:p>
            <a:r>
              <a:rPr lang="en-US" dirty="0" smtClean="0"/>
              <a:t>Will</a:t>
            </a:r>
            <a:r>
              <a:rPr lang="en-US" baseline="0" dirty="0" smtClean="0"/>
              <a:t> go into more detail on Monday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98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81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Rando</a:t>
            </a:r>
            <a:r>
              <a:rPr lang="en-US" dirty="0" smtClean="0"/>
              <a:t> hippo! Stretch break.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24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38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501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Simplification, because B&amp;W.</a:t>
            </a:r>
          </a:p>
          <a:p>
            <a:r>
              <a:rPr lang="en-US" baseline="0" dirty="0" smtClean="0"/>
              <a:t>This is the kind of data where deep learning shines.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47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Tiny image has 30,000 features.</a:t>
            </a:r>
          </a:p>
          <a:p>
            <a:r>
              <a:rPr lang="en-US" dirty="0" smtClean="0"/>
              <a:t>Would</a:t>
            </a:r>
            <a:r>
              <a:rPr lang="en-US" baseline="0" dirty="0" smtClean="0"/>
              <a:t> try to assign a weight to each pixel.</a:t>
            </a:r>
            <a:endParaRPr lang="en-US" dirty="0" smtClean="0"/>
          </a:p>
          <a:p>
            <a:r>
              <a:rPr lang="en-US" dirty="0" smtClean="0"/>
              <a:t>Might</a:t>
            </a:r>
            <a:r>
              <a:rPr lang="en-US" baseline="0" dirty="0" smtClean="0"/>
              <a:t> hear “30,000-dimensional feature vector.”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97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Satisfactory answer: percentage of green pixels in lower third,</a:t>
            </a:r>
            <a:r>
              <a:rPr lang="en-US" baseline="0" dirty="0" smtClean="0"/>
              <a:t> and/or percentage of white pixels in lower third.</a:t>
            </a:r>
          </a:p>
          <a:p>
            <a:r>
              <a:rPr lang="en-US" baseline="0" dirty="0" smtClean="0"/>
              <a:t>Draw classification on the board.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45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47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474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.5</a:t>
            </a:r>
            <a:r>
              <a:rPr lang="en-US" baseline="0" dirty="0" smtClean="0"/>
              <a:t> </a:t>
            </a:r>
            <a:r>
              <a:rPr lang="en-US" dirty="0" smtClean="0"/>
              <a:t>Base #3</a:t>
            </a:r>
          </a:p>
          <a:p>
            <a:r>
              <a:rPr lang="en-US" dirty="0" smtClean="0"/>
              <a:t>.8</a:t>
            </a:r>
            <a:r>
              <a:rPr lang="en-US" baseline="0" dirty="0" smtClean="0"/>
              <a:t> Base #20</a:t>
            </a:r>
          </a:p>
          <a:p>
            <a:r>
              <a:rPr lang="en-US" baseline="0" dirty="0" smtClean="0"/>
              <a:t>.1 Base #14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09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Dr.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Rasheed’s</a:t>
            </a:r>
            <a:r>
              <a:rPr lang="en-US" baseline="0" dirty="0" smtClean="0"/>
              <a:t> course or Andrew Ng’s online course (Stanford).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372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answer these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800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 neural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842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Input</a:t>
            </a:r>
            <a:r>
              <a:rPr lang="en-US" baseline="0" dirty="0" smtClean="0"/>
              <a:t> and output are the same; the model must learn how to reproduce the input using the limited number of nodes in the hidden layer.</a:t>
            </a:r>
          </a:p>
          <a:p>
            <a:r>
              <a:rPr lang="en-US" baseline="0" dirty="0" smtClean="0"/>
              <a:t>After training, take off the last layer.</a:t>
            </a:r>
          </a:p>
          <a:p>
            <a:r>
              <a:rPr lang="en-US" baseline="0" dirty="0" smtClean="0"/>
              <a:t>More details in a later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638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not hand-crafted! It scales.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603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Computer</a:t>
            </a:r>
            <a:r>
              <a:rPr lang="en-US" baseline="0" dirty="0" smtClean="0"/>
              <a:t> vision: </a:t>
            </a:r>
            <a:r>
              <a:rPr lang="en-US" dirty="0" smtClean="0"/>
              <a:t>Google “my pictures of mountains,” and</a:t>
            </a:r>
            <a:r>
              <a:rPr lang="en-US" baseline="0" dirty="0" smtClean="0"/>
              <a:t> “my pictures of beaches”</a:t>
            </a:r>
          </a:p>
          <a:p>
            <a:r>
              <a:rPr lang="en-US" baseline="0" dirty="0" smtClean="0"/>
              <a:t>Speech recognition: Google Now, fast and slow versions as words light up</a:t>
            </a:r>
          </a:p>
          <a:p>
            <a:r>
              <a:rPr lang="en-US" baseline="0" dirty="0" smtClean="0"/>
              <a:t>Microsoft Adam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93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from the AI </a:t>
            </a:r>
            <a:r>
              <a:rPr lang="en-US" b="1" dirty="0" smtClean="0"/>
              <a:t>search</a:t>
            </a:r>
            <a:r>
              <a:rPr lang="en-US" dirty="0" smtClean="0"/>
              <a:t> techniques covered in this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39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Input</a:t>
            </a:r>
            <a:r>
              <a:rPr lang="en-US" baseline="0" dirty="0" smtClean="0"/>
              <a:t> on x, output on y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Plot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Find line of best fit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Model equation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Predict new data based on previously “labeled” data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Could have used a different model, maybe a quadratic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9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Hint: Optimization</a:t>
            </a:r>
          </a:p>
          <a:p>
            <a:r>
              <a:rPr lang="en-US" dirty="0" smtClean="0"/>
              <a:t>Hint:</a:t>
            </a:r>
            <a:r>
              <a:rPr lang="en-US" baseline="0" dirty="0" smtClean="0"/>
              <a:t> Minimization</a:t>
            </a:r>
          </a:p>
          <a:p>
            <a:r>
              <a:rPr lang="en-US" baseline="0" dirty="0" smtClean="0"/>
              <a:t>Answer: Minimize the error! (What error?)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42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 sample.</a:t>
            </a:r>
          </a:p>
          <a:p>
            <a:r>
              <a:rPr lang="en-US" dirty="0" smtClean="0"/>
              <a:t>What are the axes?</a:t>
            </a:r>
          </a:p>
          <a:p>
            <a:r>
              <a:rPr lang="en-US" dirty="0" smtClean="0"/>
              <a:t>Best value is at the minimum.</a:t>
            </a:r>
          </a:p>
          <a:p>
            <a:r>
              <a:rPr lang="en-US" dirty="0" smtClean="0"/>
              <a:t>Optionally open up in MATLAB.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94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Stop before third</a:t>
            </a:r>
            <a:r>
              <a:rPr lang="en-US" baseline="0" dirty="0" smtClean="0"/>
              <a:t> bullet point.</a:t>
            </a:r>
          </a:p>
          <a:p>
            <a:r>
              <a:rPr lang="en-US" baseline="0" dirty="0" smtClean="0"/>
              <a:t>What’s the magical calculus tool we can utilize.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3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do we need the derivative?</a:t>
            </a:r>
          </a:p>
          <a:p>
            <a:r>
              <a:rPr lang="en-US" dirty="0" smtClean="0"/>
              <a:t>In this example,</a:t>
            </a:r>
            <a:r>
              <a:rPr lang="en-US" baseline="0" dirty="0" smtClean="0"/>
              <a:t> we have two local minima.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26C30-D5F4-8644-96A6-24E62EFAFC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8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11/13/14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11/13/14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jpe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7C3F878-F5E8-489B-AC8A-64F2A7E22C28}" type="datetimeFigureOut">
              <a:rPr lang="en-US" smtClean="0"/>
              <a:pPr/>
              <a:t>11/13/14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385744"/>
          </a:xfrm>
        </p:spPr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Deep Learning</a:t>
            </a:r>
            <a:endParaRPr lang="en-US" dirty="0">
              <a:latin typeface="American Typewriter"/>
              <a:cs typeface="American Typewrit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180679"/>
            <a:ext cx="5712179" cy="2079943"/>
          </a:xfrm>
        </p:spPr>
        <p:txBody>
          <a:bodyPr/>
          <a:lstStyle/>
          <a:p>
            <a:r>
              <a:rPr lang="en-US" sz="2800" dirty="0" smtClean="0">
                <a:latin typeface="American Typewriter"/>
                <a:cs typeface="American Typewriter"/>
              </a:rPr>
              <a:t>A Brief Introduction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merican Typewriter"/>
                <a:cs typeface="American Typewriter"/>
              </a:rPr>
              <a:t>Kyle Krafka • November 2014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0615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minimum?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Ask Dr. Potter for a good search algorithm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Thankfully, in many cases, we don’t need to worry about multiple local minima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Error function has a bowl shape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Set </a:t>
            </a:r>
            <a:r>
              <a:rPr lang="en-US" b="1" dirty="0" smtClean="0"/>
              <a:t>derivative equal to zero </a:t>
            </a:r>
            <a:r>
              <a:rPr lang="en-US" dirty="0" smtClean="0"/>
              <a:t>and solve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Not always the best option</a:t>
            </a:r>
          </a:p>
          <a:p>
            <a:pPr>
              <a:buFont typeface="Wingdings" charset="2"/>
              <a:buChar char="v"/>
            </a:pPr>
            <a:r>
              <a:rPr lang="en-US" b="1" dirty="0" smtClean="0"/>
              <a:t>Gradient descent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Frequently used in machine learning to minimize error</a:t>
            </a:r>
          </a:p>
        </p:txBody>
      </p:sp>
    </p:spTree>
    <p:extLst>
      <p:ext uri="{BB962C8B-B14F-4D97-AF65-F5344CB8AC3E}">
        <p14:creationId xmlns:p14="http://schemas.microsoft.com/office/powerpoint/2010/main" val="3200639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462752" y="2225390"/>
            <a:ext cx="3462753" cy="1389512"/>
          </a:xfrm>
          <a:prstGeom prst="wedgeEllipseCallout">
            <a:avLst/>
          </a:prstGeom>
          <a:solidFill>
            <a:schemeClr val="bg1"/>
          </a:solidFill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Let’s descend some gradients!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Descent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278" y="2366513"/>
            <a:ext cx="5734022" cy="2985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56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Descent</a:t>
            </a:r>
            <a:endParaRPr lang="en-US" dirty="0"/>
          </a:p>
        </p:txBody>
      </p:sp>
      <p:pic>
        <p:nvPicPr>
          <p:cNvPr id="4" name="Picture 3" descr="JContou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04" y="2020067"/>
            <a:ext cx="5238528" cy="3928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Multiply 6"/>
          <p:cNvSpPr/>
          <p:nvPr/>
        </p:nvSpPr>
        <p:spPr>
          <a:xfrm>
            <a:off x="4450084" y="3780791"/>
            <a:ext cx="268334" cy="268334"/>
          </a:xfrm>
          <a:prstGeom prst="mathMultiply">
            <a:avLst>
              <a:gd name="adj1" fmla="val 11444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4638916" y="3346990"/>
            <a:ext cx="268334" cy="268334"/>
          </a:xfrm>
          <a:prstGeom prst="mathMultiply">
            <a:avLst>
              <a:gd name="adj1" fmla="val 11444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4708343" y="3692156"/>
            <a:ext cx="268334" cy="268334"/>
          </a:xfrm>
          <a:prstGeom prst="mathMultiply">
            <a:avLst>
              <a:gd name="adj1" fmla="val 11444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4885540" y="3547133"/>
            <a:ext cx="268334" cy="268334"/>
          </a:xfrm>
          <a:prstGeom prst="mathMultiply">
            <a:avLst>
              <a:gd name="adj1" fmla="val 11444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4918885" y="3709967"/>
            <a:ext cx="268334" cy="268334"/>
          </a:xfrm>
          <a:prstGeom prst="mathMultiply">
            <a:avLst>
              <a:gd name="adj1" fmla="val 11444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5019707" y="3692156"/>
            <a:ext cx="268334" cy="268334"/>
          </a:xfrm>
          <a:prstGeom prst="mathMultiply">
            <a:avLst>
              <a:gd name="adj1" fmla="val 11444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579103" y="3498850"/>
            <a:ext cx="189747" cy="40578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4768850" y="3476625"/>
            <a:ext cx="73025" cy="36512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2" idx="3"/>
          </p:cNvCxnSpPr>
          <p:nvPr/>
        </p:nvCxnSpPr>
        <p:spPr>
          <a:xfrm flipV="1">
            <a:off x="4841875" y="3751020"/>
            <a:ext cx="108112" cy="64447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5012948" y="3698506"/>
            <a:ext cx="38477" cy="12331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5073650" y="3821817"/>
            <a:ext cx="73874" cy="1993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51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2119257"/>
            <a:ext cx="6196405" cy="3883868"/>
          </a:xfrm>
        </p:spPr>
        <p:txBody>
          <a:bodyPr>
            <a:normAutofit fontScale="92500"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Multiple input features can make for better predictions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Higher-dimensional data is harder to visualize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Example:</a:t>
            </a:r>
          </a:p>
          <a:p>
            <a:pPr lvl="1">
              <a:buFont typeface="Wingdings" charset="2"/>
              <a:buChar char="v"/>
            </a:pPr>
            <a:r>
              <a:rPr lang="en-US" i="1" dirty="0" smtClean="0"/>
              <a:t>x</a:t>
            </a:r>
            <a:r>
              <a:rPr lang="en-US" i="1" baseline="-25000" dirty="0" smtClean="0"/>
              <a:t>1</a:t>
            </a:r>
            <a:r>
              <a:rPr lang="en-US" dirty="0" smtClean="0"/>
              <a:t> Square feet</a:t>
            </a:r>
          </a:p>
          <a:p>
            <a:pPr lvl="1">
              <a:buFont typeface="Wingdings" charset="2"/>
              <a:buChar char="v"/>
            </a:pPr>
            <a:r>
              <a:rPr lang="en-US" i="1" dirty="0" smtClean="0"/>
              <a:t>x</a:t>
            </a:r>
            <a:r>
              <a:rPr lang="en-US" i="1" baseline="-25000" dirty="0" smtClean="0"/>
              <a:t>2</a:t>
            </a:r>
            <a:r>
              <a:rPr lang="en-US" dirty="0" smtClean="0"/>
              <a:t> Number of bedrooms</a:t>
            </a:r>
          </a:p>
          <a:p>
            <a:pPr lvl="1">
              <a:buFont typeface="Wingdings" charset="2"/>
              <a:buChar char="v"/>
            </a:pPr>
            <a:r>
              <a:rPr lang="en-US" i="1" dirty="0" smtClean="0"/>
              <a:t>x</a:t>
            </a:r>
            <a:r>
              <a:rPr lang="en-US" i="1" baseline="-25000" dirty="0" smtClean="0"/>
              <a:t>3</a:t>
            </a:r>
            <a:r>
              <a:rPr lang="en-US" dirty="0" smtClean="0"/>
              <a:t> Number of bathrooms</a:t>
            </a:r>
          </a:p>
          <a:p>
            <a:pPr lvl="1">
              <a:buFont typeface="Wingdings" charset="2"/>
              <a:buChar char="v"/>
            </a:pPr>
            <a:r>
              <a:rPr lang="en-US" i="1" dirty="0" smtClean="0"/>
              <a:t>x</a:t>
            </a:r>
            <a:r>
              <a:rPr lang="en-US" i="1" baseline="-25000" dirty="0" smtClean="0"/>
              <a:t>4</a:t>
            </a:r>
            <a:r>
              <a:rPr lang="en-US" dirty="0" smtClean="0"/>
              <a:t> Plot size</a:t>
            </a:r>
          </a:p>
          <a:p>
            <a:pPr marL="365760" lvl="1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  <a:latin typeface="Menlo Bold"/>
                <a:cs typeface="Menlo Bold"/>
              </a:rPr>
              <a:t>y </a:t>
            </a:r>
            <a:r>
              <a:rPr lang="en-US" dirty="0">
                <a:solidFill>
                  <a:schemeClr val="tx2"/>
                </a:solidFill>
                <a:latin typeface="Menlo Bold"/>
                <a:cs typeface="Menlo Bold"/>
              </a:rPr>
              <a:t>= </a:t>
            </a:r>
            <a:r>
              <a:rPr lang="en-US" dirty="0" smtClean="0">
                <a:solidFill>
                  <a:schemeClr val="tx2"/>
                </a:solidFill>
                <a:latin typeface="Menlo Bold"/>
                <a:cs typeface="Menlo Bold"/>
              </a:rPr>
              <a:t>__x</a:t>
            </a:r>
            <a:r>
              <a:rPr lang="en-US" baseline="-25000" dirty="0" smtClean="0">
                <a:solidFill>
                  <a:schemeClr val="tx2"/>
                </a:solidFill>
                <a:latin typeface="Menlo Bold"/>
                <a:cs typeface="Menlo Bold"/>
              </a:rPr>
              <a:t>1</a:t>
            </a:r>
            <a:r>
              <a:rPr lang="en-US" dirty="0" smtClean="0">
                <a:solidFill>
                  <a:schemeClr val="tx2"/>
                </a:solidFill>
                <a:latin typeface="Menlo Bold"/>
                <a:cs typeface="Menlo Bold"/>
              </a:rPr>
              <a:t> + __x</a:t>
            </a:r>
            <a:r>
              <a:rPr lang="en-US" baseline="-25000" dirty="0" smtClean="0">
                <a:solidFill>
                  <a:schemeClr val="tx2"/>
                </a:solidFill>
                <a:latin typeface="Menlo Bold"/>
                <a:cs typeface="Menlo Bold"/>
              </a:rPr>
              <a:t>2</a:t>
            </a:r>
            <a:r>
              <a:rPr lang="en-US" dirty="0" smtClean="0">
                <a:solidFill>
                  <a:schemeClr val="tx2"/>
                </a:solidFill>
                <a:latin typeface="Menlo Bold"/>
                <a:cs typeface="Menlo Bold"/>
              </a:rPr>
              <a:t> + __x</a:t>
            </a:r>
            <a:r>
              <a:rPr lang="en-US" baseline="-25000" dirty="0" smtClean="0">
                <a:solidFill>
                  <a:schemeClr val="tx2"/>
                </a:solidFill>
                <a:latin typeface="Menlo Bold"/>
                <a:cs typeface="Menlo Bold"/>
              </a:rPr>
              <a:t>3</a:t>
            </a:r>
            <a:r>
              <a:rPr lang="en-US" dirty="0" smtClean="0">
                <a:solidFill>
                  <a:schemeClr val="tx2"/>
                </a:solidFill>
                <a:latin typeface="Menlo Bold"/>
                <a:cs typeface="Menlo Bold"/>
              </a:rPr>
              <a:t> + __x</a:t>
            </a:r>
            <a:r>
              <a:rPr lang="en-US" baseline="-25000" dirty="0" smtClean="0">
                <a:solidFill>
                  <a:schemeClr val="tx2"/>
                </a:solidFill>
                <a:latin typeface="Menlo Bold"/>
                <a:cs typeface="Menlo Bold"/>
              </a:rPr>
              <a:t>4</a:t>
            </a:r>
            <a:r>
              <a:rPr lang="en-US" dirty="0" smtClean="0">
                <a:solidFill>
                  <a:schemeClr val="tx2"/>
                </a:solidFill>
                <a:latin typeface="Menlo Bold"/>
                <a:cs typeface="Menlo Bold"/>
              </a:rPr>
              <a:t> </a:t>
            </a:r>
            <a:r>
              <a:rPr lang="en-US" dirty="0">
                <a:solidFill>
                  <a:schemeClr val="tx2"/>
                </a:solidFill>
                <a:latin typeface="Menlo Bold"/>
                <a:cs typeface="Menlo Bold"/>
              </a:rPr>
              <a:t>+ </a:t>
            </a:r>
            <a:r>
              <a:rPr lang="en-US" dirty="0" smtClean="0">
                <a:solidFill>
                  <a:schemeClr val="tx2"/>
                </a:solidFill>
                <a:latin typeface="Menlo Bold"/>
                <a:cs typeface="Menlo Bold"/>
              </a:rPr>
              <a:t>__</a:t>
            </a:r>
            <a:endParaRPr lang="en-US" dirty="0">
              <a:solidFill>
                <a:schemeClr val="tx2"/>
              </a:solidFill>
            </a:endParaRPr>
          </a:p>
          <a:p>
            <a:pPr marL="365760" lvl="1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Regression vs.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Difference: type of output</a:t>
            </a:r>
          </a:p>
          <a:p>
            <a:pPr>
              <a:buFont typeface="Wingdings" charset="2"/>
              <a:buChar char="v"/>
            </a:pPr>
            <a:r>
              <a:rPr lang="en-US" b="1" dirty="0" smtClean="0"/>
              <a:t>Regression</a:t>
            </a:r>
            <a:r>
              <a:rPr lang="en-US" dirty="0" smtClean="0"/>
              <a:t> predicts a real output value (</a:t>
            </a:r>
            <a:r>
              <a:rPr lang="en-US" i="1" dirty="0" err="1" smtClean="0"/>
              <a:t>y</a:t>
            </a:r>
            <a:r>
              <a:rPr lang="en-US" dirty="0" err="1"/>
              <a:t>∈</a:t>
            </a:r>
            <a:r>
              <a:rPr lang="en-US" dirty="0" err="1" smtClean="0"/>
              <a:t>ℝ</a:t>
            </a:r>
            <a:r>
              <a:rPr lang="en-US" dirty="0"/>
              <a:t>)</a:t>
            </a:r>
            <a:r>
              <a:rPr lang="en-US" dirty="0" smtClean="0"/>
              <a:t> for a given input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The linear model directly computes new values</a:t>
            </a:r>
          </a:p>
          <a:p>
            <a:pPr>
              <a:buFont typeface="Wingdings" charset="2"/>
              <a:buChar char="v"/>
            </a:pPr>
            <a:r>
              <a:rPr lang="en-US" b="1" dirty="0" smtClean="0"/>
              <a:t>Classification</a:t>
            </a:r>
            <a:r>
              <a:rPr lang="en-US" dirty="0" smtClean="0"/>
              <a:t> predict which class (from a small number of classes) the input belongs to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The linear model divides classes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35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69667" y="1781121"/>
            <a:ext cx="285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Pomegranate or Orange?</a:t>
            </a:r>
            <a:endParaRPr lang="en-US" i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4620">
            <a:off x="1226020" y="2790445"/>
            <a:ext cx="3266024" cy="2371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3287">
            <a:off x="4551046" y="3090254"/>
            <a:ext cx="3189628" cy="1976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631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/>
          <p:cNvCxnSpPr/>
          <p:nvPr/>
        </p:nvCxnSpPr>
        <p:spPr>
          <a:xfrm flipV="1">
            <a:off x="3118082" y="2591543"/>
            <a:ext cx="3090990" cy="2781977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431524" y="2302323"/>
            <a:ext cx="0" cy="309290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409814" y="5373518"/>
            <a:ext cx="4406461" cy="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64550" y="5546964"/>
            <a:ext cx="89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Weight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1403375" y="3736177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Brightness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426247" y="4381743"/>
            <a:ext cx="293085" cy="29308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69667" y="1781121"/>
            <a:ext cx="285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Pomegranate or Orange?</a:t>
            </a:r>
            <a:endParaRPr lang="en-US" i="1" dirty="0"/>
          </a:p>
        </p:txBody>
      </p:sp>
      <p:sp>
        <p:nvSpPr>
          <p:cNvPr id="51" name="Oval 50"/>
          <p:cNvSpPr/>
          <p:nvPr/>
        </p:nvSpPr>
        <p:spPr>
          <a:xfrm>
            <a:off x="5110698" y="4164858"/>
            <a:ext cx="293085" cy="29308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303296" y="4821370"/>
            <a:ext cx="293085" cy="29308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54118" y="3732502"/>
            <a:ext cx="293085" cy="29308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057855" y="4018315"/>
            <a:ext cx="293085" cy="29308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761111" y="4189896"/>
            <a:ext cx="293085" cy="29308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764770" y="3292874"/>
            <a:ext cx="293085" cy="29308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131364" y="4810514"/>
            <a:ext cx="293085" cy="29308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785216" y="4801150"/>
            <a:ext cx="293085" cy="29308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469667" y="5026153"/>
            <a:ext cx="293085" cy="29308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225837" y="3689788"/>
            <a:ext cx="293085" cy="29308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007595" y="2465293"/>
            <a:ext cx="293085" cy="2930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549592" y="3146331"/>
            <a:ext cx="293085" cy="2930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618844" y="2840598"/>
            <a:ext cx="293085" cy="2930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403049" y="4018315"/>
            <a:ext cx="293085" cy="2930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419331" y="3568886"/>
            <a:ext cx="293085" cy="2930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185148" y="3209537"/>
            <a:ext cx="293085" cy="2930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698208" y="3328250"/>
            <a:ext cx="293085" cy="2930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861052" y="3782783"/>
            <a:ext cx="293085" cy="2930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118007" y="2607892"/>
            <a:ext cx="293085" cy="2930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3824922" y="3715429"/>
            <a:ext cx="293085" cy="2930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878518" y="3058629"/>
            <a:ext cx="293085" cy="2930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585433" y="2617693"/>
            <a:ext cx="293085" cy="2930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264550" y="3044134"/>
            <a:ext cx="293085" cy="2930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401577" y="2738086"/>
            <a:ext cx="293085" cy="2930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5054196" y="2591543"/>
            <a:ext cx="293085" cy="2930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5762752" y="2853927"/>
            <a:ext cx="293085" cy="2930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928911" y="4448978"/>
            <a:ext cx="293085" cy="293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928911" y="4418118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?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39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1" grpId="0" animBg="1"/>
      <p:bldP spid="54" grpId="0" animBg="1"/>
      <p:bldP spid="55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Types of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Supervised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Train on </a:t>
            </a:r>
            <a:r>
              <a:rPr lang="en-US" b="1" dirty="0" smtClean="0"/>
              <a:t>labeled</a:t>
            </a:r>
            <a:r>
              <a:rPr lang="en-US" dirty="0" smtClean="0"/>
              <a:t> examples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Semi-supervised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Train on </a:t>
            </a:r>
            <a:r>
              <a:rPr lang="en-US" b="1" dirty="0" smtClean="0"/>
              <a:t>unlabeled</a:t>
            </a:r>
            <a:r>
              <a:rPr lang="en-US" dirty="0" smtClean="0"/>
              <a:t> examples from the </a:t>
            </a:r>
            <a:r>
              <a:rPr lang="en-US" u="sng" dirty="0" smtClean="0"/>
              <a:t>same distribution</a:t>
            </a:r>
            <a:r>
              <a:rPr lang="en-US" dirty="0" smtClean="0"/>
              <a:t> as what you will be classifying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Unsupervised (a.k.a. self-taught)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Train on </a:t>
            </a:r>
            <a:r>
              <a:rPr lang="en-US" b="1" dirty="0" smtClean="0"/>
              <a:t>unlabeled</a:t>
            </a:r>
            <a:r>
              <a:rPr lang="en-US" dirty="0" smtClean="0"/>
              <a:t> examples from a </a:t>
            </a:r>
            <a:r>
              <a:rPr lang="en-US" u="sng" dirty="0" smtClean="0"/>
              <a:t>different distribution</a:t>
            </a:r>
            <a:r>
              <a:rPr lang="en-US" dirty="0" smtClean="0"/>
              <a:t> as what you will be classifying</a:t>
            </a:r>
          </a:p>
        </p:txBody>
      </p:sp>
    </p:spTree>
    <p:extLst>
      <p:ext uri="{BB962C8B-B14F-4D97-AF65-F5344CB8AC3E}">
        <p14:creationId xmlns:p14="http://schemas.microsoft.com/office/powerpoint/2010/main" val="210240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For example, the fruit example…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We had lots of </a:t>
            </a:r>
            <a:r>
              <a:rPr lang="en-US" i="1" dirty="0" smtClean="0"/>
              <a:t>labeled</a:t>
            </a:r>
            <a:r>
              <a:rPr lang="en-US" dirty="0" smtClean="0"/>
              <a:t> examples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What about the houses example?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Easy to get good results; used frequently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Spam classification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Tumor classification (malignant or benign)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Not always practical… 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85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b="1" dirty="0" smtClean="0"/>
              <a:t>Machine learning background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Different types of problems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Supervised/unsupervised learning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Computer vision 101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Deep learning </a:t>
            </a:r>
            <a:r>
              <a:rPr lang="en-US" i="1" dirty="0" smtClean="0"/>
              <a:t>(limited depth)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Real-world </a:t>
            </a:r>
            <a:r>
              <a:rPr lang="en-US" dirty="0"/>
              <a:t>e</a:t>
            </a:r>
            <a:r>
              <a:rPr lang="en-US" dirty="0" smtClean="0"/>
              <a:t>xamples</a:t>
            </a:r>
          </a:p>
        </p:txBody>
      </p:sp>
    </p:spTree>
    <p:extLst>
      <p:ext uri="{BB962C8B-B14F-4D97-AF65-F5344CB8AC3E}">
        <p14:creationId xmlns:p14="http://schemas.microsoft.com/office/powerpoint/2010/main" val="3235184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1879371"/>
            <a:ext cx="6196405" cy="1137411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Unlabeled examples, same distribution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368390" y="2764253"/>
            <a:ext cx="2712491" cy="2908228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409814" y="2601286"/>
            <a:ext cx="0" cy="309290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388104" y="5672481"/>
            <a:ext cx="4406461" cy="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42840" y="5845927"/>
            <a:ext cx="89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Weight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381665" y="4035140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Brightness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404537" y="4680706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88988" y="4463821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81586" y="5120333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132408" y="4031465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36145" y="4317278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739401" y="4488859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743060" y="3591837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109654" y="5109477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763506" y="5100113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447957" y="5325116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204127" y="3988751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985885" y="2764256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527882" y="3445294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97134" y="3139561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381339" y="4317278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397621" y="3867849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163438" y="3508500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676498" y="3627213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839342" y="4081746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096297" y="2906855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803212" y="4014392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856808" y="3357592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563723" y="2916656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242840" y="3343097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79867" y="3037049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5032486" y="2890506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741042" y="3152890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907201" y="4747941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182687" y="2777269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5E01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0001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1879371"/>
            <a:ext cx="6196405" cy="1137411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Unlabeled examples, different distribution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409814" y="2601286"/>
            <a:ext cx="0" cy="309290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388104" y="5672481"/>
            <a:ext cx="4406461" cy="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42840" y="5845927"/>
            <a:ext cx="89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Weight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381665" y="4035140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Brightness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404537" y="4680706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88988" y="4463821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81586" y="5120333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132408" y="4031465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36145" y="4317278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739401" y="4488859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743060" y="3591837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109654" y="5109477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763506" y="5100113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447957" y="5325116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204127" y="3988751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985885" y="2764256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527882" y="3445294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97134" y="3139561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381339" y="4317278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397621" y="3867849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163438" y="3508500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676498" y="3627213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839342" y="4081746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096297" y="2906855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803212" y="4014392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856808" y="3357592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563723" y="2916656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242840" y="3343097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79867" y="3037049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5032486" y="2890506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741042" y="3152890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907201" y="4747941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182687" y="2777269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546257" y="4402543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003350" y="4758866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563723" y="5082518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144035" y="5178573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546257" y="3842208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803212" y="3183591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544163" y="4710893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803212" y="5124449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118742" y="4053232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62752" y="3445975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512902" y="3655042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509089" y="3773755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219817" y="3216871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616209" y="4228288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024024" y="3842049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042827" y="3432487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676498" y="4021268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343946" y="4426369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470421" y="2792885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907414" y="3675522"/>
            <a:ext cx="5334513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Is unsupervised learning useful at all?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229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2119257"/>
            <a:ext cx="6196405" cy="3883868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Used in deep learning (more later)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Practical use for clustering problems</a:t>
            </a:r>
          </a:p>
          <a:p>
            <a:pPr>
              <a:buFont typeface="Wingdings" charset="2"/>
              <a:buChar char="v"/>
            </a:pPr>
            <a:endParaRPr lang="en-US" dirty="0" smtClean="0"/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endParaRPr lang="en-US" dirty="0" smtClean="0"/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endParaRPr lang="en-US" dirty="0" smtClean="0"/>
          </a:p>
          <a:p>
            <a:pPr>
              <a:buFont typeface="Wingdings" charset="2"/>
              <a:buChar char="v"/>
            </a:pP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smtClean="0"/>
              <a:t>Any real-world examples?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257844" y="3152209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47883" y="3152209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50929" y="3445294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44014" y="3005666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11301" y="3814383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97471" y="4107468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34797" y="3445294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44014" y="3738379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970262" y="3005666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116804" y="3445294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40968" y="3591836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301340" y="3883567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46916" y="3308252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374574" y="4030109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951228" y="4420910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521116" y="4567452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895615" y="4254010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814201" y="3747880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820967" y="3936490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244313" y="3621694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960743" y="4713995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747733" y="3735668"/>
            <a:ext cx="293085" cy="293085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837586" y="2892600"/>
            <a:ext cx="1985062" cy="1739534"/>
          </a:xfrm>
          <a:custGeom>
            <a:avLst/>
            <a:gdLst>
              <a:gd name="connsiteX0" fmla="*/ 289999 w 1985062"/>
              <a:gd name="connsiteY0" fmla="*/ 146957 h 1739534"/>
              <a:gd name="connsiteX1" fmla="*/ 83753 w 1985062"/>
              <a:gd name="connsiteY1" fmla="*/ 298935 h 1739534"/>
              <a:gd name="connsiteX2" fmla="*/ 7768 w 1985062"/>
              <a:gd name="connsiteY2" fmla="*/ 798290 h 1739534"/>
              <a:gd name="connsiteX3" fmla="*/ 257433 w 1985062"/>
              <a:gd name="connsiteY3" fmla="*/ 1471335 h 1739534"/>
              <a:gd name="connsiteX4" fmla="*/ 1169255 w 1985062"/>
              <a:gd name="connsiteY4" fmla="*/ 1731869 h 1739534"/>
              <a:gd name="connsiteX5" fmla="*/ 1473196 w 1985062"/>
              <a:gd name="connsiteY5" fmla="*/ 1210802 h 1739534"/>
              <a:gd name="connsiteX6" fmla="*/ 1950817 w 1985062"/>
              <a:gd name="connsiteY6" fmla="*/ 863424 h 1739534"/>
              <a:gd name="connsiteX7" fmla="*/ 1863977 w 1985062"/>
              <a:gd name="connsiteY7" fmla="*/ 342357 h 1739534"/>
              <a:gd name="connsiteX8" fmla="*/ 1201820 w 1985062"/>
              <a:gd name="connsiteY8" fmla="*/ 5835 h 1739534"/>
              <a:gd name="connsiteX9" fmla="*/ 289999 w 1985062"/>
              <a:gd name="connsiteY9" fmla="*/ 146957 h 173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5062" h="1739534">
                <a:moveTo>
                  <a:pt x="289999" y="146957"/>
                </a:moveTo>
                <a:cubicBezTo>
                  <a:pt x="103655" y="195807"/>
                  <a:pt x="130791" y="190380"/>
                  <a:pt x="83753" y="298935"/>
                </a:cubicBezTo>
                <a:cubicBezTo>
                  <a:pt x="36715" y="407490"/>
                  <a:pt x="-21179" y="602890"/>
                  <a:pt x="7768" y="798290"/>
                </a:cubicBezTo>
                <a:cubicBezTo>
                  <a:pt x="36715" y="993690"/>
                  <a:pt x="63852" y="1315739"/>
                  <a:pt x="257433" y="1471335"/>
                </a:cubicBezTo>
                <a:cubicBezTo>
                  <a:pt x="451014" y="1626931"/>
                  <a:pt x="966628" y="1775291"/>
                  <a:pt x="1169255" y="1731869"/>
                </a:cubicBezTo>
                <a:cubicBezTo>
                  <a:pt x="1371882" y="1688447"/>
                  <a:pt x="1342936" y="1355543"/>
                  <a:pt x="1473196" y="1210802"/>
                </a:cubicBezTo>
                <a:cubicBezTo>
                  <a:pt x="1603456" y="1066061"/>
                  <a:pt x="1885687" y="1008165"/>
                  <a:pt x="1950817" y="863424"/>
                </a:cubicBezTo>
                <a:cubicBezTo>
                  <a:pt x="2015947" y="718683"/>
                  <a:pt x="1988810" y="485288"/>
                  <a:pt x="1863977" y="342357"/>
                </a:cubicBezTo>
                <a:cubicBezTo>
                  <a:pt x="1739144" y="199426"/>
                  <a:pt x="1464150" y="40211"/>
                  <a:pt x="1201820" y="5835"/>
                </a:cubicBezTo>
                <a:cubicBezTo>
                  <a:pt x="939490" y="-28541"/>
                  <a:pt x="476343" y="98107"/>
                  <a:pt x="289999" y="146957"/>
                </a:cubicBezTo>
                <a:close/>
              </a:path>
            </a:pathLst>
          </a:custGeom>
          <a:noFill/>
          <a:ln w="38100" cmpd="sng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708329" y="3441491"/>
            <a:ext cx="1698277" cy="1689634"/>
          </a:xfrm>
          <a:custGeom>
            <a:avLst/>
            <a:gdLst>
              <a:gd name="connsiteX0" fmla="*/ 25799 w 1698277"/>
              <a:gd name="connsiteY0" fmla="*/ 813889 h 1689634"/>
              <a:gd name="connsiteX1" fmla="*/ 25799 w 1698277"/>
              <a:gd name="connsiteY1" fmla="*/ 520788 h 1689634"/>
              <a:gd name="connsiteX2" fmla="*/ 318885 w 1698277"/>
              <a:gd name="connsiteY2" fmla="*/ 325388 h 1689634"/>
              <a:gd name="connsiteX3" fmla="*/ 514275 w 1698277"/>
              <a:gd name="connsiteY3" fmla="*/ 10577 h 1689634"/>
              <a:gd name="connsiteX4" fmla="*/ 1360967 w 1698277"/>
              <a:gd name="connsiteY4" fmla="*/ 129988 h 1689634"/>
              <a:gd name="connsiteX5" fmla="*/ 1643197 w 1698277"/>
              <a:gd name="connsiteY5" fmla="*/ 661911 h 1689634"/>
              <a:gd name="connsiteX6" fmla="*/ 1643197 w 1698277"/>
              <a:gd name="connsiteY6" fmla="*/ 1595489 h 1689634"/>
              <a:gd name="connsiteX7" fmla="*/ 1067881 w 1698277"/>
              <a:gd name="connsiteY7" fmla="*/ 1628055 h 1689634"/>
              <a:gd name="connsiteX8" fmla="*/ 123494 w 1698277"/>
              <a:gd name="connsiteY8" fmla="*/ 1334955 h 1689634"/>
              <a:gd name="connsiteX9" fmla="*/ 25799 w 1698277"/>
              <a:gd name="connsiteY9" fmla="*/ 813889 h 1689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8277" h="1689634">
                <a:moveTo>
                  <a:pt x="25799" y="813889"/>
                </a:moveTo>
                <a:cubicBezTo>
                  <a:pt x="9517" y="678195"/>
                  <a:pt x="-23049" y="602205"/>
                  <a:pt x="25799" y="520788"/>
                </a:cubicBezTo>
                <a:cubicBezTo>
                  <a:pt x="74647" y="439371"/>
                  <a:pt x="237472" y="410423"/>
                  <a:pt x="318885" y="325388"/>
                </a:cubicBezTo>
                <a:cubicBezTo>
                  <a:pt x="400298" y="240353"/>
                  <a:pt x="340595" y="43144"/>
                  <a:pt x="514275" y="10577"/>
                </a:cubicBezTo>
                <a:cubicBezTo>
                  <a:pt x="687955" y="-21990"/>
                  <a:pt x="1172813" y="21432"/>
                  <a:pt x="1360967" y="129988"/>
                </a:cubicBezTo>
                <a:cubicBezTo>
                  <a:pt x="1549121" y="238544"/>
                  <a:pt x="1596159" y="417661"/>
                  <a:pt x="1643197" y="661911"/>
                </a:cubicBezTo>
                <a:cubicBezTo>
                  <a:pt x="1690235" y="906161"/>
                  <a:pt x="1739083" y="1434465"/>
                  <a:pt x="1643197" y="1595489"/>
                </a:cubicBezTo>
                <a:cubicBezTo>
                  <a:pt x="1547311" y="1756513"/>
                  <a:pt x="1321165" y="1671477"/>
                  <a:pt x="1067881" y="1628055"/>
                </a:cubicBezTo>
                <a:cubicBezTo>
                  <a:pt x="814597" y="1584633"/>
                  <a:pt x="297174" y="1472459"/>
                  <a:pt x="123494" y="1334955"/>
                </a:cubicBezTo>
                <a:cubicBezTo>
                  <a:pt x="-50186" y="1197451"/>
                  <a:pt x="42081" y="949583"/>
                  <a:pt x="25799" y="813889"/>
                </a:cubicBezTo>
                <a:close/>
              </a:path>
            </a:pathLst>
          </a:custGeom>
          <a:noFill/>
          <a:ln w="38100" cmpd="sng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405233" y="2940949"/>
            <a:ext cx="1835154" cy="1376814"/>
          </a:xfrm>
          <a:custGeom>
            <a:avLst/>
            <a:gdLst>
              <a:gd name="connsiteX0" fmla="*/ 489044 w 1835154"/>
              <a:gd name="connsiteY0" fmla="*/ 22619 h 1376814"/>
              <a:gd name="connsiteX1" fmla="*/ 98264 w 1835154"/>
              <a:gd name="connsiteY1" fmla="*/ 337430 h 1376814"/>
              <a:gd name="connsiteX2" fmla="*/ 22279 w 1835154"/>
              <a:gd name="connsiteY2" fmla="*/ 739086 h 1376814"/>
              <a:gd name="connsiteX3" fmla="*/ 423914 w 1835154"/>
              <a:gd name="connsiteY3" fmla="*/ 1271008 h 1376814"/>
              <a:gd name="connsiteX4" fmla="*/ 1357446 w 1835154"/>
              <a:gd name="connsiteY4" fmla="*/ 1325286 h 1376814"/>
              <a:gd name="connsiteX5" fmla="*/ 1835067 w 1835154"/>
              <a:gd name="connsiteY5" fmla="*/ 684808 h 1376814"/>
              <a:gd name="connsiteX6" fmla="*/ 1324881 w 1835154"/>
              <a:gd name="connsiteY6" fmla="*/ 98608 h 1376814"/>
              <a:gd name="connsiteX7" fmla="*/ 489044 w 1835154"/>
              <a:gd name="connsiteY7" fmla="*/ 22619 h 137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35154" h="1376814">
                <a:moveTo>
                  <a:pt x="489044" y="22619"/>
                </a:moveTo>
                <a:cubicBezTo>
                  <a:pt x="284608" y="62423"/>
                  <a:pt x="176058" y="218019"/>
                  <a:pt x="98264" y="337430"/>
                </a:cubicBezTo>
                <a:cubicBezTo>
                  <a:pt x="20470" y="456841"/>
                  <a:pt x="-31996" y="583490"/>
                  <a:pt x="22279" y="739086"/>
                </a:cubicBezTo>
                <a:cubicBezTo>
                  <a:pt x="76554" y="894682"/>
                  <a:pt x="201386" y="1173308"/>
                  <a:pt x="423914" y="1271008"/>
                </a:cubicBezTo>
                <a:cubicBezTo>
                  <a:pt x="646442" y="1368708"/>
                  <a:pt x="1122254" y="1422986"/>
                  <a:pt x="1357446" y="1325286"/>
                </a:cubicBezTo>
                <a:cubicBezTo>
                  <a:pt x="1592638" y="1227586"/>
                  <a:pt x="1840495" y="889254"/>
                  <a:pt x="1835067" y="684808"/>
                </a:cubicBezTo>
                <a:cubicBezTo>
                  <a:pt x="1829640" y="480362"/>
                  <a:pt x="1551027" y="208973"/>
                  <a:pt x="1324881" y="98608"/>
                </a:cubicBezTo>
                <a:cubicBezTo>
                  <a:pt x="1098735" y="-11757"/>
                  <a:pt x="693480" y="-17185"/>
                  <a:pt x="489044" y="22619"/>
                </a:cubicBezTo>
                <a:close/>
              </a:path>
            </a:pathLst>
          </a:custGeom>
          <a:noFill/>
          <a:ln w="38100" cmpd="sng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2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62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21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557048"/>
            <a:ext cx="6965245" cy="1202485"/>
          </a:xfrm>
        </p:spPr>
        <p:txBody>
          <a:bodyPr/>
          <a:lstStyle/>
          <a:p>
            <a:r>
              <a:rPr lang="en-US" dirty="0" smtClean="0"/>
              <a:t>Clustering Customers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024" y="1672685"/>
            <a:ext cx="7149538" cy="9528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Choose different marketing campaigns</a:t>
            </a:r>
          </a:p>
          <a:p>
            <a:pPr marL="0" indent="0" algn="ctr">
              <a:buNone/>
            </a:pPr>
            <a:r>
              <a:rPr lang="en-US" sz="2000" dirty="0" smtClean="0"/>
              <a:t>for different groups of customers.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084" y="2527746"/>
            <a:ext cx="3780581" cy="3410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956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Congratulations!</a:t>
            </a:r>
            <a:endParaRPr lang="en-US" dirty="0">
              <a:latin typeface="American Typewriter"/>
              <a:cs typeface="American Typewriter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You now know machine learning!</a:t>
            </a:r>
            <a:endParaRPr lang="en-US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77305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Regression and classification problems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Linear models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Supervised, semi-supervised, and unsupervised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85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Field of study that tries to make sense out of visual input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Interpret images/video like humans do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Many hard problems rely on machine 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0560">
            <a:off x="5755896" y="4552905"/>
            <a:ext cx="2969270" cy="1977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 rot="20840060">
            <a:off x="1531759" y="4506374"/>
            <a:ext cx="2671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8ABED"/>
                </a:solidFill>
                <a:latin typeface="American Typewriter"/>
                <a:cs typeface="American Typewriter"/>
              </a:rPr>
              <a:t>Example problem from computer vision: face detection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0752" flipV="1">
            <a:off x="3161911" y="5367647"/>
            <a:ext cx="2048300" cy="6874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233142">
            <a:off x="7342878" y="4635324"/>
            <a:ext cx="633133" cy="633133"/>
          </a:xfrm>
          <a:prstGeom prst="rect">
            <a:avLst/>
          </a:prstGeom>
          <a:noFill/>
          <a:ln w="28575" cmpd="sng">
            <a:solidFill>
              <a:srgbClr val="DEFAB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00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Another example: Classify an image as either a </a:t>
            </a:r>
            <a:r>
              <a:rPr lang="en-US" b="1" dirty="0" smtClean="0"/>
              <a:t>winter</a:t>
            </a:r>
            <a:r>
              <a:rPr lang="en-US" dirty="0" smtClean="0"/>
              <a:t> or a </a:t>
            </a:r>
            <a:r>
              <a:rPr lang="en-US" b="1" dirty="0" smtClean="0"/>
              <a:t>summer</a:t>
            </a:r>
            <a:r>
              <a:rPr lang="en-US" dirty="0" smtClean="0"/>
              <a:t> scene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Train a classifier with many examples of winter and summer images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What would the features (real numbered inputs) be?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007" y="4692469"/>
            <a:ext cx="1270000" cy="12700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 rot="519145">
            <a:off x="5252356" y="4839056"/>
            <a:ext cx="254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American Typewriter"/>
                <a:cs typeface="American Typewriter"/>
              </a:rPr>
              <a:t>Sample Winter Image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77372">
            <a:off x="4614519" y="5280662"/>
            <a:ext cx="1813955" cy="60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30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63542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merican Typewriter"/>
                <a:cs typeface="American Typewriter"/>
              </a:rPr>
              <a:t>Machine Learning Background</a:t>
            </a:r>
            <a:endParaRPr lang="en-US" dirty="0">
              <a:latin typeface="American Typewriter"/>
              <a:cs typeface="American Typewrit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99446"/>
            <a:ext cx="5712179" cy="1461176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merican Typewriter"/>
                <a:cs typeface="American Typewriter"/>
              </a:rPr>
              <a:t>Decades of research packed into a fraction of a class period!</a:t>
            </a:r>
          </a:p>
        </p:txBody>
      </p:sp>
    </p:spTree>
    <p:extLst>
      <p:ext uri="{BB962C8B-B14F-4D97-AF65-F5344CB8AC3E}">
        <p14:creationId xmlns:p14="http://schemas.microsoft.com/office/powerpoint/2010/main" val="23626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1207" y="0"/>
            <a:ext cx="9666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1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155414"/>
              </p:ext>
            </p:extLst>
          </p:nvPr>
        </p:nvGraphicFramePr>
        <p:xfrm>
          <a:off x="1042075" y="1267061"/>
          <a:ext cx="7077480" cy="43308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874"/>
                <a:gridCol w="353874"/>
                <a:gridCol w="353874"/>
                <a:gridCol w="353874"/>
                <a:gridCol w="353874"/>
                <a:gridCol w="353874"/>
                <a:gridCol w="353874"/>
                <a:gridCol w="353874"/>
                <a:gridCol w="353874"/>
                <a:gridCol w="353874"/>
                <a:gridCol w="353874"/>
                <a:gridCol w="353874"/>
                <a:gridCol w="353874"/>
                <a:gridCol w="353874"/>
                <a:gridCol w="353874"/>
                <a:gridCol w="353874"/>
                <a:gridCol w="353874"/>
                <a:gridCol w="353874"/>
                <a:gridCol w="353874"/>
                <a:gridCol w="353874"/>
              </a:tblGrid>
              <a:tr h="3331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06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023" y="2119257"/>
            <a:ext cx="6196405" cy="3603812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b="1" dirty="0"/>
              <a:t>Problem</a:t>
            </a:r>
            <a:r>
              <a:rPr lang="en-US" dirty="0"/>
              <a:t>: Raw images are too high-dimensional and granular for machine learning algorithms to work well</a:t>
            </a:r>
            <a:r>
              <a:rPr lang="en-US" dirty="0" smtClean="0"/>
              <a:t>!</a:t>
            </a:r>
            <a:endParaRPr lang="en-US" b="1" dirty="0" smtClean="0"/>
          </a:p>
          <a:p>
            <a:pPr>
              <a:buFont typeface="Wingdings" charset="2"/>
              <a:buChar char="v"/>
            </a:pPr>
            <a:endParaRPr lang="en-US" b="1" dirty="0" smtClean="0"/>
          </a:p>
          <a:p>
            <a:pPr>
              <a:buFont typeface="Wingdings" charset="2"/>
              <a:buChar char="v"/>
            </a:pPr>
            <a:r>
              <a:rPr lang="en-US" b="1" dirty="0" smtClean="0"/>
              <a:t>Solution:</a:t>
            </a:r>
            <a:r>
              <a:rPr lang="en-US" dirty="0" smtClean="0"/>
              <a:t> Pre-process the image to get higher-level information out of it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We call this </a:t>
            </a:r>
            <a:r>
              <a:rPr lang="en-US" b="1" dirty="0" smtClean="0"/>
              <a:t>feature extraction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268" y="2108405"/>
            <a:ext cx="1270000" cy="12700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78615" y="3389257"/>
            <a:ext cx="1093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</a:t>
            </a:r>
            <a:r>
              <a:rPr lang="en-US" sz="1400" dirty="0" smtClean="0"/>
              <a:t>×100×3</a:t>
            </a:r>
          </a:p>
        </p:txBody>
      </p:sp>
    </p:spTree>
    <p:extLst>
      <p:ext uri="{BB962C8B-B14F-4D97-AF65-F5344CB8AC3E}">
        <p14:creationId xmlns:p14="http://schemas.microsoft.com/office/powerpoint/2010/main" val="3482839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Global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E.g., average pixel brightness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Binned</a:t>
            </a:r>
            <a:endParaRPr lang="en-US" dirty="0"/>
          </a:p>
          <a:p>
            <a:pPr lvl="1">
              <a:buFont typeface="Wingdings" charset="2"/>
              <a:buChar char="v"/>
            </a:pPr>
            <a:r>
              <a:rPr lang="en-US" dirty="0" smtClean="0"/>
              <a:t>E.g., percentage of blue pixels for each of four image quadrants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Local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E.g., edge map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Any ideas for a good feature for classifying winter and summer images?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5297">
            <a:off x="7425269" y="5376336"/>
            <a:ext cx="1270000" cy="1270000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9550">
            <a:off x="7562850" y="3378675"/>
            <a:ext cx="1270000" cy="12700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9335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2119256"/>
            <a:ext cx="6196405" cy="378624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Decades of effort have gone into hand-crafting descriptive features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Simple and complex options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Still the go-to technique of computer vision researchers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There are limitations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Hard to improve upon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Hand-crafted features are inherently limited</a:t>
            </a:r>
            <a:endParaRPr lang="en-US" dirty="0"/>
          </a:p>
          <a:p>
            <a:pPr lvl="1">
              <a:buFont typeface="Wingdings" charset="2"/>
              <a:buChar char="v"/>
            </a:pPr>
            <a:r>
              <a:rPr lang="en-US" dirty="0" smtClean="0"/>
              <a:t>It doesn’t use AI!</a:t>
            </a:r>
          </a:p>
        </p:txBody>
      </p:sp>
    </p:spTree>
    <p:extLst>
      <p:ext uri="{BB962C8B-B14F-4D97-AF65-F5344CB8AC3E}">
        <p14:creationId xmlns:p14="http://schemas.microsoft.com/office/powerpoint/2010/main" val="406338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70000"/>
            <a:ext cx="76200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7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1011763"/>
            <a:ext cx="6254044" cy="1362075"/>
          </a:xfrm>
        </p:spPr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Why not just learn the features, too?</a:t>
            </a:r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83" y="2804690"/>
            <a:ext cx="4328583" cy="30732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490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Features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What </a:t>
            </a:r>
            <a:r>
              <a:rPr lang="en-US" dirty="0"/>
              <a:t>type of learning would </a:t>
            </a:r>
            <a:r>
              <a:rPr lang="en-US" dirty="0" smtClean="0"/>
              <a:t>it be?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Supervised?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Semi-supervised?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Unsupervised?</a:t>
            </a: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/>
              <a:t>We don’t know what we’re looking for!</a:t>
            </a:r>
          </a:p>
          <a:p>
            <a:pPr lvl="1">
              <a:buFont typeface="Wingdings" charset="2"/>
              <a:buChar char="v"/>
            </a:pPr>
            <a:r>
              <a:rPr lang="en-US" b="1" dirty="0" smtClean="0"/>
              <a:t>Cluster</a:t>
            </a:r>
            <a:r>
              <a:rPr lang="en-US" dirty="0" smtClean="0"/>
              <a:t> together similar image parts and represent images in a “paint by number” manner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Might even use images from all over the internet!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36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 is…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63040" y="2411445"/>
            <a:ext cx="6196405" cy="2288100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b="1" dirty="0" smtClean="0"/>
              <a:t>Set of algorithms </a:t>
            </a:r>
            <a:r>
              <a:rPr lang="en-US" dirty="0" smtClean="0"/>
              <a:t>in machine learning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Utilize a </a:t>
            </a:r>
            <a:r>
              <a:rPr lang="en-US" b="1" dirty="0" smtClean="0"/>
              <a:t>hierarchical </a:t>
            </a:r>
            <a:r>
              <a:rPr lang="en-US" dirty="0" smtClean="0"/>
              <a:t>structure to go from </a:t>
            </a:r>
            <a:r>
              <a:rPr lang="en-US" i="1" dirty="0" smtClean="0"/>
              <a:t>low-level </a:t>
            </a:r>
            <a:r>
              <a:rPr lang="en-US" dirty="0" smtClean="0"/>
              <a:t>data to </a:t>
            </a:r>
            <a:r>
              <a:rPr lang="en-US" i="1" dirty="0" smtClean="0"/>
              <a:t>high-level </a:t>
            </a:r>
            <a:r>
              <a:rPr lang="en-US" dirty="0" smtClean="0"/>
              <a:t>abstractions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A hip buzzword for a particular breed of neural networks and related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01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113995"/>
              </p:ext>
            </p:extLst>
          </p:nvPr>
        </p:nvGraphicFramePr>
        <p:xfrm>
          <a:off x="1215760" y="1121171"/>
          <a:ext cx="2246992" cy="1538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272"/>
                <a:gridCol w="204272"/>
                <a:gridCol w="204272"/>
                <a:gridCol w="204272"/>
                <a:gridCol w="204272"/>
                <a:gridCol w="204272"/>
                <a:gridCol w="204272"/>
                <a:gridCol w="204272"/>
                <a:gridCol w="204272"/>
                <a:gridCol w="204272"/>
                <a:gridCol w="204272"/>
              </a:tblGrid>
              <a:tr h="192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175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173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164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136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169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153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136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157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172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164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151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126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177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146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112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146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154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112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131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ight Arrow 2"/>
          <p:cNvSpPr/>
          <p:nvPr/>
        </p:nvSpPr>
        <p:spPr>
          <a:xfrm>
            <a:off x="3655266" y="1630604"/>
            <a:ext cx="727286" cy="510212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082" y="932292"/>
            <a:ext cx="3320686" cy="19214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09050" y="1348359"/>
            <a:ext cx="264044" cy="264044"/>
          </a:xfrm>
          <a:prstGeom prst="rect">
            <a:avLst/>
          </a:prstGeom>
          <a:noFill/>
          <a:ln w="28575" cmpd="sng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31487" y="1941908"/>
            <a:ext cx="264044" cy="264044"/>
          </a:xfrm>
          <a:prstGeom prst="rect">
            <a:avLst/>
          </a:prstGeom>
          <a:noFill/>
          <a:ln w="28575" cmpd="sng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17360" y="2366153"/>
            <a:ext cx="264044" cy="264044"/>
          </a:xfrm>
          <a:prstGeom prst="rect">
            <a:avLst/>
          </a:prstGeom>
          <a:noFill/>
          <a:ln w="28575" cmpd="sng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6543853" y="3590768"/>
            <a:ext cx="1665743" cy="510212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20285" y="4858038"/>
            <a:ext cx="157257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It’s a face!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53135" y="2759813"/>
            <a:ext cx="1268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Low-level</a:t>
            </a:r>
          </a:p>
          <a:p>
            <a:pPr algn="ctr"/>
            <a:r>
              <a:rPr lang="en-US" sz="1600" dirty="0" smtClean="0"/>
              <a:t>Raw pixels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861163" y="2882695"/>
            <a:ext cx="2260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Mid-level</a:t>
            </a:r>
          </a:p>
          <a:p>
            <a:pPr algn="ctr"/>
            <a:r>
              <a:rPr lang="en-US" sz="1600" dirty="0" smtClean="0"/>
              <a:t>Distinguishing features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620285" y="5343859"/>
            <a:ext cx="151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High-level</a:t>
            </a:r>
          </a:p>
          <a:p>
            <a:pPr algn="ctr"/>
            <a:r>
              <a:rPr lang="en-US" sz="1600" dirty="0" smtClean="0"/>
              <a:t>Semantic label</a:t>
            </a:r>
            <a:endParaRPr lang="en-US" sz="1600" dirty="0"/>
          </a:p>
        </p:txBody>
      </p:sp>
      <p:sp>
        <p:nvSpPr>
          <p:cNvPr id="16" name="Oval 15"/>
          <p:cNvSpPr/>
          <p:nvPr/>
        </p:nvSpPr>
        <p:spPr>
          <a:xfrm>
            <a:off x="1264656" y="2882695"/>
            <a:ext cx="412511" cy="41251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4448652" y="2993633"/>
            <a:ext cx="412511" cy="41251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6173180" y="5463270"/>
            <a:ext cx="412511" cy="41251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3755" y="4396373"/>
            <a:ext cx="4997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merican Typewriter"/>
                <a:cs typeface="American Typewriter"/>
              </a:rPr>
              <a:t>Deep Learning Architecture</a:t>
            </a:r>
          </a:p>
          <a:p>
            <a:pPr algn="ctr"/>
            <a:r>
              <a:rPr lang="en-US" sz="2000" dirty="0" smtClean="0">
                <a:latin typeface="American Typewriter"/>
                <a:cs typeface="American Typewriter"/>
              </a:rPr>
              <a:t>For Computer Vision Applications</a:t>
            </a:r>
            <a:endParaRPr lang="en-US" sz="2000" dirty="0">
              <a:latin typeface="American Typewriter"/>
              <a:cs typeface="American Typewriter"/>
            </a:endParaRPr>
          </a:p>
        </p:txBody>
      </p:sp>
      <p:sp>
        <p:nvSpPr>
          <p:cNvPr id="21" name="TextBox 20"/>
          <p:cNvSpPr txBox="1"/>
          <p:nvPr/>
        </p:nvSpPr>
        <p:spPr>
          <a:xfrm rot="1288156">
            <a:off x="7274096" y="814248"/>
            <a:ext cx="8934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Learned!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 rot="1288156">
            <a:off x="7746139" y="4597788"/>
            <a:ext cx="8934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Learned!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7348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The science of using </a:t>
            </a:r>
            <a:r>
              <a:rPr lang="en-US" b="1" dirty="0" smtClean="0"/>
              <a:t>data</a:t>
            </a:r>
            <a:r>
              <a:rPr lang="en-US" dirty="0" smtClean="0"/>
              <a:t> to “train” a model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Used to make decisions or predictions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May borrow from: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Statistics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Artificial intelligence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Optimization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Data mining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Biologically-inspired models</a:t>
            </a:r>
          </a:p>
        </p:txBody>
      </p:sp>
      <p:sp>
        <p:nvSpPr>
          <p:cNvPr id="7" name="Right Arrow 6"/>
          <p:cNvSpPr/>
          <p:nvPr/>
        </p:nvSpPr>
        <p:spPr>
          <a:xfrm rot="10800000">
            <a:off x="3427309" y="3734312"/>
            <a:ext cx="727286" cy="306224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87160" y="3662136"/>
            <a:ext cx="2009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For example…?</a:t>
            </a:r>
            <a:endParaRPr lang="en-US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02" y="1269899"/>
            <a:ext cx="7130195" cy="44070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44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Biologically</a:t>
            </a:r>
            <a:r>
              <a:rPr lang="en-US" dirty="0"/>
              <a:t> </a:t>
            </a:r>
            <a:r>
              <a:rPr lang="en-US" dirty="0" smtClean="0"/>
              <a:t>Inspired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The brain is believed to work in a similar manner: different layers devoted to different tasks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V1 region works as an edge detector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We experience a lot of unlabeled data that helps shape our world view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We will use a biologically inspired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13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Problem: We want to classify images as either car or motorcycle.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56" y="3367783"/>
            <a:ext cx="4106333" cy="1984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389" y="3367783"/>
            <a:ext cx="2767259" cy="20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2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899583"/>
            <a:ext cx="6196405" cy="482348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Learn </a:t>
            </a:r>
            <a:r>
              <a:rPr lang="en-US" b="1" dirty="0"/>
              <a:t>features</a:t>
            </a:r>
          </a:p>
          <a:p>
            <a:pPr lvl="1">
              <a:buFont typeface="Wingdings" charset="2"/>
              <a:buChar char="v"/>
            </a:pPr>
            <a:r>
              <a:rPr lang="en-US" dirty="0"/>
              <a:t>Given </a:t>
            </a:r>
            <a:r>
              <a:rPr lang="en-US" dirty="0" smtClean="0"/>
              <a:t>many unlabeled image patches, learn </a:t>
            </a:r>
            <a:r>
              <a:rPr lang="en-US" i="1" dirty="0" smtClean="0"/>
              <a:t>k</a:t>
            </a:r>
            <a:r>
              <a:rPr lang="en-US" dirty="0" smtClean="0"/>
              <a:t> distinct “</a:t>
            </a:r>
            <a:r>
              <a:rPr lang="en-US" b="1" dirty="0" smtClean="0"/>
              <a:t>bases</a:t>
            </a:r>
            <a:r>
              <a:rPr lang="en-US" dirty="0" smtClean="0"/>
              <a:t>” (</a:t>
            </a:r>
            <a:r>
              <a:rPr lang="en-US" dirty="0"/>
              <a:t>unsupervised</a:t>
            </a:r>
            <a:r>
              <a:rPr lang="en-US" dirty="0" smtClean="0"/>
              <a:t>)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May do this at multiple levels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Extract features </a:t>
            </a:r>
            <a:r>
              <a:rPr lang="en-US" dirty="0" smtClean="0"/>
              <a:t>from training images</a:t>
            </a:r>
            <a:endParaRPr lang="en-US" dirty="0"/>
          </a:p>
          <a:p>
            <a:pPr lvl="1">
              <a:buFont typeface="Wingdings" charset="2"/>
              <a:buChar char="v"/>
            </a:pPr>
            <a:r>
              <a:rPr lang="en-US" dirty="0" smtClean="0"/>
              <a:t>Represent the images using only the learned bases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Train</a:t>
            </a:r>
            <a:r>
              <a:rPr lang="en-US" dirty="0" smtClean="0"/>
              <a:t> in a usual supervised (or semi-supervised) manner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E.g., “This particular combination of bases is a motorcycle.”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Evaluate</a:t>
            </a:r>
            <a:r>
              <a:rPr lang="en-US" dirty="0" smtClean="0"/>
              <a:t> new images the same way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8966">
            <a:off x="7125935" y="1180688"/>
            <a:ext cx="1944539" cy="1245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301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Deep Learning</a:t>
            </a:r>
            <a:br>
              <a:rPr lang="en-US" dirty="0" smtClean="0"/>
            </a:br>
            <a:r>
              <a:rPr lang="en-US" dirty="0" smtClean="0"/>
              <a:t>Conceptual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2794000"/>
            <a:ext cx="6196405" cy="2709333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Why do we need the middle level?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smtClean="0"/>
              <a:t>How does this differ from traditional techniques?</a:t>
            </a:r>
          </a:p>
        </p:txBody>
      </p:sp>
    </p:spTree>
    <p:extLst>
      <p:ext uri="{BB962C8B-B14F-4D97-AF65-F5344CB8AC3E}">
        <p14:creationId xmlns:p14="http://schemas.microsoft.com/office/powerpoint/2010/main" val="4279506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207" y="2119257"/>
            <a:ext cx="4389543" cy="3796826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Neural networks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Loosely modeled after the brain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Each node is like a neuron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Each node has:</a:t>
            </a:r>
          </a:p>
          <a:p>
            <a:pPr lvl="2">
              <a:buFont typeface="Wingdings" charset="2"/>
              <a:buChar char="v"/>
            </a:pPr>
            <a:r>
              <a:rPr lang="en-US" dirty="0" smtClean="0"/>
              <a:t>Inputs</a:t>
            </a:r>
          </a:p>
          <a:p>
            <a:pPr lvl="2">
              <a:buFont typeface="Wingdings" charset="2"/>
              <a:buChar char="v"/>
            </a:pPr>
            <a:r>
              <a:rPr lang="en-US" dirty="0" smtClean="0"/>
              <a:t>A learned weight for each input</a:t>
            </a:r>
          </a:p>
          <a:p>
            <a:pPr lvl="2">
              <a:buFont typeface="Wingdings" charset="2"/>
              <a:buChar char="v"/>
            </a:pPr>
            <a:r>
              <a:rPr lang="en-US" dirty="0" smtClean="0"/>
              <a:t>An output processed by an “activation function”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5274">
            <a:off x="5068920" y="3658215"/>
            <a:ext cx="3893100" cy="2405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521" y="1238434"/>
            <a:ext cx="3096133" cy="2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3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808" y="2020067"/>
            <a:ext cx="3646509" cy="4056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 rot="16200000">
            <a:off x="1227152" y="3559059"/>
            <a:ext cx="2973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Sparse </a:t>
            </a:r>
            <a:r>
              <a:rPr lang="en-US" sz="2400" dirty="0" err="1" smtClean="0"/>
              <a:t>Autoencoder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5080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Trained Deep Learning Neural Network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40057" y="2281514"/>
            <a:ext cx="6129493" cy="18295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057" y="2281514"/>
            <a:ext cx="6120101" cy="3680561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7046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2119257"/>
            <a:ext cx="6196405" cy="3767484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It actually works!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Takes some tweaking to outperform existing hand-crafted methods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This one technology that has “knocked over” benchmarks in a wide variety of fields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Why?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Good performance requires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Lots of data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Large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67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Applications</a:t>
            </a:r>
            <a:endParaRPr lang="en-US" dirty="0">
              <a:latin typeface="American Typewriter"/>
              <a:cs typeface="American Typewriter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3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Regression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I have a dataset of recent house sales in the area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Square feet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Price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I want to know how much I should expect sell my house for.</a:t>
            </a:r>
          </a:p>
          <a:p>
            <a:pPr>
              <a:buFont typeface="Wingdings" charset="2"/>
              <a:buChar char="v"/>
            </a:pP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smtClean="0"/>
              <a:t>Input: __________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Output: ______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1191" y="4711316"/>
            <a:ext cx="137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F5E00"/>
                </a:solidFill>
              </a:rPr>
              <a:t>Square feet</a:t>
            </a:r>
            <a:endParaRPr lang="en-US" dirty="0">
              <a:solidFill>
                <a:srgbClr val="BF5E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9146" y="5124072"/>
            <a:ext cx="71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F5E00"/>
                </a:solidFill>
              </a:rPr>
              <a:t>Price</a:t>
            </a:r>
            <a:endParaRPr lang="en-US" dirty="0">
              <a:solidFill>
                <a:srgbClr val="BF5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4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Brain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Developed initially by Andrew Ng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In June 2012: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16,000 machines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10M digital images from YouTube videos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Able to recognize cats very well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Used in various technologies</a:t>
            </a:r>
          </a:p>
        </p:txBody>
      </p:sp>
    </p:spTree>
    <p:extLst>
      <p:ext uri="{BB962C8B-B14F-4D97-AF65-F5344CB8AC3E}">
        <p14:creationId xmlns:p14="http://schemas.microsoft.com/office/powerpoint/2010/main" val="347875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0"/>
            <a:ext cx="8702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8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Learn bases from the spectral graph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Learn higher-level representations of speech using the bases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6660">
            <a:off x="4616429" y="3955380"/>
            <a:ext cx="4178349" cy="2139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3240">
            <a:off x="196326" y="4178828"/>
            <a:ext cx="4539425" cy="2111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802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Thank you!</a:t>
            </a:r>
            <a:endParaRPr lang="en-US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426690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/>
          <p:cNvCxnSpPr/>
          <p:nvPr/>
        </p:nvCxnSpPr>
        <p:spPr>
          <a:xfrm flipH="1" flipV="1">
            <a:off x="6133464" y="3068814"/>
            <a:ext cx="1" cy="1955961"/>
          </a:xfrm>
          <a:prstGeom prst="line">
            <a:avLst/>
          </a:prstGeom>
          <a:ln>
            <a:solidFill>
              <a:srgbClr val="9C000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Regression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051599" y="2540205"/>
            <a:ext cx="0" cy="257276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029889" y="5091260"/>
            <a:ext cx="5123571" cy="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76075" y="5623182"/>
            <a:ext cx="160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Size (in feet</a:t>
            </a:r>
            <a:r>
              <a:rPr lang="en-US" baseline="30000" dirty="0" smtClean="0">
                <a:solidFill>
                  <a:schemeClr val="accent1"/>
                </a:solidFill>
              </a:rPr>
              <a:t>2</a:t>
            </a:r>
            <a:r>
              <a:rPr lang="en-US" dirty="0" smtClean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182971" y="3681888"/>
            <a:ext cx="1929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Price (in $1000s)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964759" y="4613613"/>
            <a:ext cx="173680" cy="0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964759" y="4049546"/>
            <a:ext cx="173680" cy="0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965188" y="3485057"/>
            <a:ext cx="173680" cy="0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964759" y="2974844"/>
            <a:ext cx="173680" cy="0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91399" y="4458415"/>
            <a:ext cx="48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100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1399" y="3895657"/>
            <a:ext cx="48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200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91399" y="3331168"/>
            <a:ext cx="48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3</a:t>
            </a:r>
            <a:r>
              <a:rPr lang="en-US" sz="1400" dirty="0" smtClean="0">
                <a:solidFill>
                  <a:schemeClr val="accent1"/>
                </a:solidFill>
              </a:rPr>
              <a:t>00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91399" y="2820955"/>
            <a:ext cx="48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400</a:t>
            </a:r>
            <a:endParaRPr lang="en-US" sz="1400" dirty="0">
              <a:solidFill>
                <a:schemeClr val="accent1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3049777" y="4986402"/>
            <a:ext cx="1" cy="198932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4092290" y="4986402"/>
            <a:ext cx="1" cy="198932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5123948" y="4986402"/>
            <a:ext cx="1" cy="198932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6144319" y="4986402"/>
            <a:ext cx="1" cy="198932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807670" y="5142618"/>
            <a:ext cx="48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500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00259" y="5142618"/>
            <a:ext cx="584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1000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31916" y="5142618"/>
            <a:ext cx="584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1500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52287" y="5145296"/>
            <a:ext cx="584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2000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40" name="Cross 39"/>
          <p:cNvSpPr/>
          <p:nvPr/>
        </p:nvSpPr>
        <p:spPr>
          <a:xfrm rot="2700000">
            <a:off x="2757885" y="4520962"/>
            <a:ext cx="302004" cy="302004"/>
          </a:xfrm>
          <a:prstGeom prst="plus">
            <a:avLst>
              <a:gd name="adj" fmla="val 4705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ross 40"/>
          <p:cNvSpPr/>
          <p:nvPr/>
        </p:nvSpPr>
        <p:spPr>
          <a:xfrm rot="2700000">
            <a:off x="3354432" y="3838881"/>
            <a:ext cx="302004" cy="302004"/>
          </a:xfrm>
          <a:prstGeom prst="plus">
            <a:avLst>
              <a:gd name="adj" fmla="val 4705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ross 41"/>
          <p:cNvSpPr/>
          <p:nvPr/>
        </p:nvSpPr>
        <p:spPr>
          <a:xfrm rot="2700000">
            <a:off x="3112325" y="4249061"/>
            <a:ext cx="302004" cy="302004"/>
          </a:xfrm>
          <a:prstGeom prst="plus">
            <a:avLst>
              <a:gd name="adj" fmla="val 4705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ross 42"/>
          <p:cNvSpPr/>
          <p:nvPr/>
        </p:nvSpPr>
        <p:spPr>
          <a:xfrm rot="2700000">
            <a:off x="3904699" y="3421150"/>
            <a:ext cx="302004" cy="302004"/>
          </a:xfrm>
          <a:prstGeom prst="plus">
            <a:avLst>
              <a:gd name="adj" fmla="val 4705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ross 43"/>
          <p:cNvSpPr/>
          <p:nvPr/>
        </p:nvSpPr>
        <p:spPr>
          <a:xfrm rot="2700000">
            <a:off x="3727740" y="3744655"/>
            <a:ext cx="302004" cy="302004"/>
          </a:xfrm>
          <a:prstGeom prst="plus">
            <a:avLst>
              <a:gd name="adj" fmla="val 4705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ross 44"/>
          <p:cNvSpPr/>
          <p:nvPr/>
        </p:nvSpPr>
        <p:spPr>
          <a:xfrm rot="2700000">
            <a:off x="4331798" y="3487943"/>
            <a:ext cx="302004" cy="302004"/>
          </a:xfrm>
          <a:prstGeom prst="plus">
            <a:avLst>
              <a:gd name="adj" fmla="val 4705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ross 45"/>
          <p:cNvSpPr/>
          <p:nvPr/>
        </p:nvSpPr>
        <p:spPr>
          <a:xfrm rot="2700000">
            <a:off x="4758898" y="3207600"/>
            <a:ext cx="302004" cy="302004"/>
          </a:xfrm>
          <a:prstGeom prst="plus">
            <a:avLst>
              <a:gd name="adj" fmla="val 4705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ross 46"/>
          <p:cNvSpPr/>
          <p:nvPr/>
        </p:nvSpPr>
        <p:spPr>
          <a:xfrm rot="2700000">
            <a:off x="5264978" y="3317556"/>
            <a:ext cx="302004" cy="302004"/>
          </a:xfrm>
          <a:prstGeom prst="plus">
            <a:avLst>
              <a:gd name="adj" fmla="val 4705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ross 47"/>
          <p:cNvSpPr/>
          <p:nvPr/>
        </p:nvSpPr>
        <p:spPr>
          <a:xfrm rot="2700000">
            <a:off x="5701284" y="2823843"/>
            <a:ext cx="302004" cy="302004"/>
          </a:xfrm>
          <a:prstGeom prst="plus">
            <a:avLst>
              <a:gd name="adj" fmla="val 4705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ross 48"/>
          <p:cNvSpPr/>
          <p:nvPr/>
        </p:nvSpPr>
        <p:spPr>
          <a:xfrm rot="2700000">
            <a:off x="6498898" y="3120506"/>
            <a:ext cx="302004" cy="302004"/>
          </a:xfrm>
          <a:prstGeom prst="plus">
            <a:avLst>
              <a:gd name="adj" fmla="val 4705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/>
          <p:cNvSpPr/>
          <p:nvPr/>
        </p:nvSpPr>
        <p:spPr>
          <a:xfrm rot="2700000">
            <a:off x="6788908" y="2669953"/>
            <a:ext cx="302004" cy="302004"/>
          </a:xfrm>
          <a:prstGeom prst="plus">
            <a:avLst>
              <a:gd name="adj" fmla="val 4705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051599" y="2540205"/>
            <a:ext cx="5264687" cy="2446197"/>
          </a:xfrm>
          <a:prstGeom prst="line">
            <a:avLst/>
          </a:prstGeom>
          <a:ln w="38100" cmpd="sng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590048" y="4224902"/>
            <a:ext cx="3108543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Menlo Bold"/>
                <a:cs typeface="Menlo Bold"/>
              </a:rPr>
              <a:t>y = 0.1762x + 18.7532</a:t>
            </a:r>
            <a:endParaRPr lang="en-US" dirty="0">
              <a:latin typeface="Menlo Bold"/>
              <a:cs typeface="Menlo Bold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2051599" y="3077930"/>
            <a:ext cx="4092723" cy="23452"/>
          </a:xfrm>
          <a:prstGeom prst="line">
            <a:avLst/>
          </a:prstGeom>
          <a:ln>
            <a:solidFill>
              <a:srgbClr val="9C000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0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From a </a:t>
            </a:r>
            <a:r>
              <a:rPr lang="en-US" b="1" dirty="0" smtClean="0">
                <a:solidFill>
                  <a:schemeClr val="accent5"/>
                </a:solidFill>
              </a:rPr>
              <a:t>labeled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smtClean="0"/>
              <a:t>training set, we were able to predict a new data point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One input </a:t>
            </a:r>
            <a:r>
              <a:rPr lang="en-US" b="1" dirty="0" smtClean="0">
                <a:solidFill>
                  <a:srgbClr val="9C0001"/>
                </a:solidFill>
              </a:rPr>
              <a:t>feature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We </a:t>
            </a:r>
            <a:r>
              <a:rPr lang="en-US" b="1" dirty="0" smtClean="0">
                <a:solidFill>
                  <a:srgbClr val="9C0001"/>
                </a:solidFill>
              </a:rPr>
              <a:t>learned</a:t>
            </a:r>
            <a:r>
              <a:rPr lang="en-US" dirty="0" smtClean="0">
                <a:solidFill>
                  <a:srgbClr val="9C0001"/>
                </a:solidFill>
              </a:rPr>
              <a:t> </a:t>
            </a:r>
            <a:r>
              <a:rPr lang="en-US" dirty="0" smtClean="0"/>
              <a:t>a linear model</a:t>
            </a:r>
            <a:r>
              <a:rPr lang="en-US" dirty="0"/>
              <a:t> </a:t>
            </a:r>
            <a:r>
              <a:rPr lang="en-US" dirty="0" smtClean="0"/>
              <a:t>with two parameters:</a:t>
            </a:r>
          </a:p>
          <a:p>
            <a:pPr lvl="1">
              <a:buFont typeface="Wingdings" charset="2"/>
              <a:buChar char="v"/>
            </a:pPr>
            <a:r>
              <a:rPr lang="en-US" dirty="0">
                <a:solidFill>
                  <a:schemeClr val="tx2"/>
                </a:solidFill>
                <a:latin typeface="Menlo Bold"/>
                <a:cs typeface="Menlo Bold"/>
              </a:rPr>
              <a:t>y = 0.1762x + </a:t>
            </a:r>
            <a:r>
              <a:rPr lang="en-US" dirty="0" smtClean="0">
                <a:solidFill>
                  <a:schemeClr val="tx2"/>
                </a:solidFill>
                <a:latin typeface="Menlo Bold"/>
                <a:cs typeface="Menlo Bold"/>
              </a:rPr>
              <a:t>18.7532</a:t>
            </a:r>
            <a:endParaRPr lang="en-US" dirty="0" smtClean="0">
              <a:solidFill>
                <a:schemeClr val="tx2"/>
              </a:solidFill>
            </a:endParaRPr>
          </a:p>
          <a:p>
            <a:pPr>
              <a:buFont typeface="Wingdings" charset="2"/>
              <a:buChar char="v"/>
            </a:pPr>
            <a:r>
              <a:rPr lang="en-US" dirty="0" smtClean="0"/>
              <a:t>How does it work?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What kind of problem is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53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Minimize the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39" y="2586044"/>
            <a:ext cx="6211462" cy="234237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Can represent the error as a function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Input: _____________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Output: ______________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Best model uses the parameters that minimize error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7174" y="3030525"/>
            <a:ext cx="2044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</a:t>
            </a:r>
            <a:r>
              <a:rPr lang="en-US" dirty="0" smtClean="0">
                <a:solidFill>
                  <a:schemeClr val="accent4"/>
                </a:solidFill>
              </a:rPr>
              <a:t>odel parameters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0516" y="3444855"/>
            <a:ext cx="221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mean squared error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07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Plot of Error Function</a:t>
            </a:r>
            <a:endParaRPr lang="en-US" dirty="0"/>
          </a:p>
        </p:txBody>
      </p:sp>
      <p:pic>
        <p:nvPicPr>
          <p:cNvPr id="4" name="Picture 3" descr="JPlo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32" y="2020067"/>
            <a:ext cx="5148148" cy="3861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7280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ushpin">
  <a:themeElements>
    <a:clrScheme name="Custom 1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41770A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Pushpin.thmx</Template>
  <TotalTime>4105</TotalTime>
  <Words>2100</Words>
  <Application>Microsoft Macintosh PowerPoint</Application>
  <PresentationFormat>On-screen Show (4:3)</PresentationFormat>
  <Paragraphs>696</Paragraphs>
  <Slides>53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Pushpin</vt:lpstr>
      <vt:lpstr>Deep Learning</vt:lpstr>
      <vt:lpstr>Overview</vt:lpstr>
      <vt:lpstr>Machine Learning Background</vt:lpstr>
      <vt:lpstr>Machine Learning</vt:lpstr>
      <vt:lpstr>Linear Regression</vt:lpstr>
      <vt:lpstr>Linear Regression</vt:lpstr>
      <vt:lpstr>Linear Regression</vt:lpstr>
      <vt:lpstr>Minimize the Error</vt:lpstr>
      <vt:lpstr>Plot of Error Function</vt:lpstr>
      <vt:lpstr>How to find minimum?</vt:lpstr>
      <vt:lpstr>PowerPoint Presentation</vt:lpstr>
      <vt:lpstr>Gradient Descent</vt:lpstr>
      <vt:lpstr>Gradient Descent</vt:lpstr>
      <vt:lpstr>Multiple Features</vt:lpstr>
      <vt:lpstr>Regression vs. Classification</vt:lpstr>
      <vt:lpstr>Classification</vt:lpstr>
      <vt:lpstr>Classification</vt:lpstr>
      <vt:lpstr>Types of Learning</vt:lpstr>
      <vt:lpstr>Supervised Learning</vt:lpstr>
      <vt:lpstr>Semi-Supervised Learning</vt:lpstr>
      <vt:lpstr>Unsupervised Learning</vt:lpstr>
      <vt:lpstr>Unsupervised Learning</vt:lpstr>
      <vt:lpstr>PowerPoint Presentation</vt:lpstr>
      <vt:lpstr>Clustering Customers</vt:lpstr>
      <vt:lpstr>Congratulations!</vt:lpstr>
      <vt:lpstr>PowerPoint Presentation</vt:lpstr>
      <vt:lpstr>Review</vt:lpstr>
      <vt:lpstr>Computer Vision</vt:lpstr>
      <vt:lpstr>Computer Vision</vt:lpstr>
      <vt:lpstr>PowerPoint Presentation</vt:lpstr>
      <vt:lpstr>PowerPoint Presentation</vt:lpstr>
      <vt:lpstr>Feature Extraction</vt:lpstr>
      <vt:lpstr>Feature Extraction</vt:lpstr>
      <vt:lpstr>Feature Extraction</vt:lpstr>
      <vt:lpstr>PowerPoint Presentation</vt:lpstr>
      <vt:lpstr>Why not just learn the features, too?</vt:lpstr>
      <vt:lpstr>Learning Features</vt:lpstr>
      <vt:lpstr>Deep learning is…</vt:lpstr>
      <vt:lpstr>PowerPoint Presentation</vt:lpstr>
      <vt:lpstr>PowerPoint Presentation</vt:lpstr>
      <vt:lpstr>Biologically Inspired</vt:lpstr>
      <vt:lpstr>Example</vt:lpstr>
      <vt:lpstr>PowerPoint Presentation</vt:lpstr>
      <vt:lpstr>Deep Learning Conceptual Questions</vt:lpstr>
      <vt:lpstr>Implementation</vt:lpstr>
      <vt:lpstr>Implementation</vt:lpstr>
      <vt:lpstr>Trained Deep Learning Neural Network</vt:lpstr>
      <vt:lpstr>Results</vt:lpstr>
      <vt:lpstr>Applications</vt:lpstr>
      <vt:lpstr>Google Brain</vt:lpstr>
      <vt:lpstr>PowerPoint Presentation</vt:lpstr>
      <vt:lpstr>Speech Recognition</vt:lpstr>
      <vt:lpstr>Thank you!</vt:lpstr>
    </vt:vector>
  </TitlesOfParts>
  <Company>The University of Georgia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</dc:title>
  <dc:creator>Kyle Krafka</dc:creator>
  <cp:lastModifiedBy>Kyle Krafka</cp:lastModifiedBy>
  <cp:revision>66</cp:revision>
  <dcterms:created xsi:type="dcterms:W3CDTF">2014-11-11T04:30:23Z</dcterms:created>
  <dcterms:modified xsi:type="dcterms:W3CDTF">2014-11-14T00:59:38Z</dcterms:modified>
</cp:coreProperties>
</file>